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85" r:id="rId5"/>
    <p:sldId id="289" r:id="rId6"/>
    <p:sldId id="290" r:id="rId7"/>
    <p:sldId id="291" r:id="rId8"/>
    <p:sldId id="288" r:id="rId9"/>
    <p:sldId id="286" r:id="rId10"/>
    <p:sldId id="279" r:id="rId11"/>
  </p:sldIdLst>
  <p:sldSz cx="12192000" cy="6858000"/>
  <p:notesSz cx="6797675" cy="992822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80C"/>
    <a:srgbClr val="0196D8"/>
    <a:srgbClr val="F0AA39"/>
    <a:srgbClr val="005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245" autoAdjust="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2D7A2-09B6-4D09-8E4A-0C3B8093644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515798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CA5A4-D2B3-4535-8CF4-37B05F6871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73172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CA5A4-D2B3-4535-8CF4-37B05F687114}" type="slidenum">
              <a:rPr lang="bg-BG" smtClean="0"/>
              <a:t>1</a:t>
            </a:fld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DF99A-ED52-4D44-AAEF-855A5C6435F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466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668D-8662-415B-BDEC-2F58E0C84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F4D74-6BBE-4CD7-A788-A15AA987E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C1033-D28D-48D2-9A71-EA902F509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748E-D325-4937-A3BA-4308E509A08E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363A1-A188-4A7F-87D9-2ACB457D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E846F-0E9A-4DF0-8000-412FE758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20C3-BB80-4488-BC1D-C1F5C7AA53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879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17393-17AF-4115-A48F-AC96766A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80093-6A7A-4F12-9160-8C5488F1D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343A5-CEAD-495A-BEE4-0E9F96A9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748E-D325-4937-A3BA-4308E509A08E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2039A-92D2-41B5-9D02-218432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C2302-E28B-40D1-BD4A-699492C2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20C3-BB80-4488-BC1D-C1F5C7AA53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565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76C6C2-7D81-404E-9AF4-6DF1A5043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95370-6FE1-4BD8-8317-3910FB904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F6F3A-8D82-4D72-B43D-A4A5CD70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748E-D325-4937-A3BA-4308E509A08E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8484D-C831-450B-916E-C4693DF7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6E8A0-105A-470A-9074-0AB5903E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20C3-BB80-4488-BC1D-C1F5C7AA53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282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1AD91-5615-424E-BC3D-66B2F400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6ECF7-3413-4596-A741-55004A8B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2C35-5979-4886-8F5D-CCAF33F5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748E-D325-4937-A3BA-4308E509A08E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735DA-7C34-45B0-AC8F-A63E0887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09E98-A13E-495F-BC54-AD077CC7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20C3-BB80-4488-BC1D-C1F5C7AA53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332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A732-4D7C-4A8F-B095-50CEF7F8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678C4-DB28-46B5-ADB6-2C41BD7AA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FBD4B-35EC-4D70-BAC2-142379A5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748E-D325-4937-A3BA-4308E509A08E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819FA-EAD9-4447-8841-E4E2BF32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2B48E-F798-4641-AACA-98B4D9A4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20C3-BB80-4488-BC1D-C1F5C7AA53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694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A225-928A-4AD5-852A-47BA0994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3C6FF-D770-4D02-9B7F-DA00EE6B1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BACFD-3117-41C8-9566-92F02FB2C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49E84-C3A7-46A2-A47E-20C0ED6E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748E-D325-4937-A3BA-4308E509A08E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AE090-E7C6-4A6B-B8F0-4891605F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32009-4B8A-4EAB-8164-386A2E8F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20C3-BB80-4488-BC1D-C1F5C7AA53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016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BD8A6-ECA0-4A26-9343-744FE65B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B67B9-19FE-434F-A523-CBD36CB5E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A7EED-FBF1-4E9D-82E4-C16E95B5D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A31508-9C6F-4C70-A02E-69CE6FFE6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70A0F-BA19-463A-B8F0-4127355DF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5469E0-72CC-483A-9390-08CF9869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748E-D325-4937-A3BA-4308E509A08E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3302D-A278-4BF4-856C-3C8BE736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F08AB2-D8D6-474F-BD7B-ABD2148C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20C3-BB80-4488-BC1D-C1F5C7AA53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494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1C70-83CF-458C-9D30-07E586FE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E939A2-7AD8-4F57-B42A-B4386EFE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748E-D325-4937-A3BA-4308E509A08E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E1D8A-4772-4D34-A438-967DB44F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CCE0-2F9B-4DB4-BE54-52302441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20C3-BB80-4488-BC1D-C1F5C7AA53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171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D4C4BD-3D80-4428-B53B-A879D005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748E-D325-4937-A3BA-4308E509A08E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9AF93-B8EA-4A59-AD5A-FE42262D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DA12C-F954-4399-91C2-A70B2BB2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20C3-BB80-4488-BC1D-C1F5C7AA53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56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FED2-DBA6-4559-9014-065D83087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38975-2FA3-4C42-8991-DA7CCFF2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1EEDA-4DBA-4C62-B4B8-961579536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6770B-3EE8-4B20-A3C6-44CF2D32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748E-D325-4937-A3BA-4308E509A08E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C96A9-5483-4F74-A9FA-B4D3BB62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F675C-A2FB-4BF6-BD82-158008A6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20C3-BB80-4488-BC1D-C1F5C7AA53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650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FA8-2A55-4DE5-87E0-A3AD6EDE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7D7A7-7DB9-478A-8A13-2D860F675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CF356-FADD-4AAA-9DE7-782103360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1B2A2-6BC9-47BA-8469-4A79AC4D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748E-D325-4937-A3BA-4308E509A08E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BDB95-85EA-4CDE-985F-82073527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53137-490A-4765-944B-9F36F590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20C3-BB80-4488-BC1D-C1F5C7AA53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666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00772-A20E-41D2-9F5F-CFB8E1D8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03760-A4FD-4CD6-9868-FD4E98D93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17FFA-EFDF-41BE-8E55-D7AE5DFAA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3748E-D325-4937-A3BA-4308E509A08E}" type="datetimeFigureOut">
              <a:rPr lang="bg-BG" smtClean="0"/>
              <a:t>27.9.2021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6525B-3ED7-4F7F-BB5D-6DB5987E0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64139-038E-497F-88B0-AD64ED63F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D20C3-BB80-4488-BC1D-C1F5C7AA536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899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ci-vr@cci-vratsa.or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CF1A-5696-4F85-A144-FB4BB1046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114" y="2951163"/>
            <a:ext cx="9144000" cy="235059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bg-BG" sz="3600" b="1" dirty="0">
                <a:solidFill>
                  <a:schemeClr val="accent6"/>
                </a:solidFill>
                <a:latin typeface="Montserrat Alternates"/>
                <a:ea typeface="+mn-ea"/>
                <a:cs typeface="+mn-cs"/>
              </a:rPr>
              <a:t>Пресконференция</a:t>
            </a:r>
            <a:br>
              <a:rPr lang="bg-BG" sz="36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</a:br>
            <a:r>
              <a:rPr lang="bg-BG" sz="36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Пилотно действие</a:t>
            </a:r>
            <a:r>
              <a:rPr lang="en-US" sz="36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 </a:t>
            </a:r>
            <a:br>
              <a:rPr lang="en-US" sz="36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</a:br>
            <a:r>
              <a:rPr lang="en-US" sz="36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SOCIAL Dialogue for local development (SOCIAL-D)</a:t>
            </a:r>
            <a:r>
              <a:rPr lang="bg-BG" sz="36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, </a:t>
            </a:r>
            <a:br>
              <a:rPr lang="bg-BG" sz="36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</a:br>
            <a:r>
              <a:rPr lang="bg-BG" sz="36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в рамките на проект </a:t>
            </a:r>
            <a:r>
              <a:rPr lang="en-US" sz="36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„Dialog”</a:t>
            </a:r>
            <a:br>
              <a:rPr lang="bg-BG" sz="36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</a:br>
            <a:r>
              <a:rPr lang="bg-BG" sz="3600" b="1" dirty="0">
                <a:solidFill>
                  <a:schemeClr val="accent6"/>
                </a:solidFill>
                <a:latin typeface="Montserrat Alternates"/>
                <a:ea typeface="+mn-ea"/>
                <a:cs typeface="+mn-cs"/>
              </a:rPr>
              <a:t>27.09.2021 г.</a:t>
            </a:r>
            <a:br>
              <a:rPr lang="en-US" sz="36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</a:br>
            <a:br>
              <a:rPr lang="bg-BG" sz="2400" b="1" dirty="0">
                <a:latin typeface="Montserrat Alternates" panose="00000500000000000000" pitchFamily="50" charset="-52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en-US" sz="3600" b="1" dirty="0">
              <a:solidFill>
                <a:schemeClr val="accent1"/>
              </a:solidFill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D018D5-A354-4F11-ABD1-C743A27D7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942" y="73791"/>
            <a:ext cx="1139952" cy="949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0F3C8D-F446-406B-8A32-4C7C47A208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6" y="339457"/>
            <a:ext cx="2610017" cy="61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18D5-A354-4F11-ABD1-C743A27D7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0" y="172402"/>
            <a:ext cx="1413892" cy="11782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1149B2-CE33-4D0E-B530-B8A698AC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9" y="1287105"/>
            <a:ext cx="8361484" cy="2611723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200" b="1" dirty="0">
                <a:solidFill>
                  <a:srgbClr val="B1C80C"/>
                </a:solidFill>
                <a:latin typeface="Montserrat Alternates"/>
                <a:ea typeface="+mn-ea"/>
                <a:cs typeface="+mn-cs"/>
              </a:rPr>
              <a:t>Благодаря за вниманието!</a:t>
            </a:r>
            <a:br>
              <a:rPr lang="en-US" sz="2200" b="1" dirty="0">
                <a:solidFill>
                  <a:srgbClr val="B1C80C"/>
                </a:solidFill>
                <a:latin typeface="Montserrat Alternates"/>
                <a:ea typeface="+mn-ea"/>
                <a:cs typeface="+mn-cs"/>
              </a:rPr>
            </a:br>
            <a:r>
              <a:rPr lang="ru-RU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  <a:t>Мая </a:t>
            </a:r>
            <a:r>
              <a:rPr lang="ru-RU" sz="2200" b="1" dirty="0" err="1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  <a:t>Милова</a:t>
            </a:r>
            <a:br>
              <a:rPr lang="ru-RU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</a:br>
            <a:r>
              <a:rPr lang="ru-RU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  <a:t>Координатор проект</a:t>
            </a:r>
            <a:br>
              <a:rPr lang="ru-RU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</a:br>
            <a:r>
              <a:rPr lang="ru-RU" sz="2200" b="1" dirty="0" err="1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  <a:t>Търговско-промишлена</a:t>
            </a:r>
            <a:r>
              <a:rPr lang="ru-RU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  <a:t> палата - </a:t>
            </a:r>
            <a:r>
              <a:rPr lang="ru-RU" sz="2200" b="1" dirty="0" err="1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  <a:t>Враца</a:t>
            </a:r>
            <a:br>
              <a:rPr lang="ru-RU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</a:br>
            <a:r>
              <a:rPr lang="ru-RU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  <a:t>бул. Христо Ботев 24</a:t>
            </a:r>
            <a:br>
              <a:rPr lang="ru-RU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</a:br>
            <a:r>
              <a:rPr lang="ru-RU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  <a:t>3000 </a:t>
            </a:r>
            <a:r>
              <a:rPr lang="ru-RU" sz="2200" b="1" dirty="0" err="1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  <a:t>Враца</a:t>
            </a:r>
            <a:r>
              <a:rPr lang="ru-RU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  <a:t>, </a:t>
            </a:r>
            <a:r>
              <a:rPr lang="ru-RU" sz="2200" b="1" dirty="0" err="1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  <a:t>България</a:t>
            </a:r>
            <a:br>
              <a:rPr lang="ru-RU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</a:br>
            <a:r>
              <a:rPr lang="ru-RU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  <a:t>Тел.: +359 92 660271</a:t>
            </a:r>
            <a:br>
              <a:rPr lang="ru-RU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</a:br>
            <a:r>
              <a:rPr lang="ru-RU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  <a:t>Мобилен: +359 878 598218</a:t>
            </a:r>
            <a:br>
              <a:rPr lang="en-US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</a:br>
            <a:r>
              <a:rPr lang="en-US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  <a:t>E-mail: </a:t>
            </a:r>
            <a:r>
              <a:rPr lang="en-US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  <a:hlinkClick r:id="rId3"/>
              </a:rPr>
              <a:t>cci-vr@cci-vratsa.org</a:t>
            </a:r>
            <a:br>
              <a:rPr lang="en-US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</a:br>
            <a:r>
              <a:rPr lang="en-US" sz="2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  <a:t>https://www.cci-vratsa.org/</a:t>
            </a:r>
            <a:br>
              <a:rPr lang="ru-RU" sz="3200" b="1" dirty="0">
                <a:solidFill>
                  <a:schemeClr val="accent1"/>
                </a:solidFill>
                <a:latin typeface="Montserrat Alternates"/>
                <a:ea typeface="+mn-ea"/>
                <a:cs typeface="+mn-cs"/>
              </a:rPr>
            </a:br>
            <a:endParaRPr lang="bg-BG" sz="3200" b="1" dirty="0">
              <a:solidFill>
                <a:schemeClr val="accent1"/>
              </a:solidFill>
              <a:latin typeface="Montserrat Alternates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693F6-AE37-446B-AEA4-71CAFAF82D1F}"/>
              </a:ext>
            </a:extLst>
          </p:cNvPr>
          <p:cNvSpPr txBox="1"/>
          <p:nvPr/>
        </p:nvSpPr>
        <p:spPr>
          <a:xfrm>
            <a:off x="5438966" y="1832228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>
              <a:latin typeface="Montserrat" panose="00000500000000000000" pitchFamily="50" charset="-5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147" y="4309340"/>
            <a:ext cx="4198800" cy="1947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475E5D-F3A8-4DDD-914D-214A67B0C5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26"/>
            <a:ext cx="2610017" cy="61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9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18D5-A354-4F11-ABD1-C743A27D7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0" y="172402"/>
            <a:ext cx="1413892" cy="11782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EBB265-D7C0-4031-9729-80CA14EDE81C}"/>
              </a:ext>
            </a:extLst>
          </p:cNvPr>
          <p:cNvSpPr txBox="1"/>
          <p:nvPr/>
        </p:nvSpPr>
        <p:spPr>
          <a:xfrm>
            <a:off x="460375" y="1067128"/>
            <a:ext cx="110871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accent1"/>
                </a:solidFill>
                <a:latin typeface="Montserrat Alternates"/>
              </a:rPr>
              <a:t>Цел на проекта:</a:t>
            </a:r>
          </a:p>
          <a:p>
            <a:pPr algn="ctr"/>
            <a:endParaRPr lang="bg-BG" sz="3200" b="1" dirty="0">
              <a:solidFill>
                <a:schemeClr val="accent1"/>
              </a:solidFill>
              <a:latin typeface="Montserrat Alternates"/>
            </a:endParaRPr>
          </a:p>
          <a:p>
            <a:pPr algn="ctr"/>
            <a:r>
              <a:rPr lang="ru-RU" sz="2400" dirty="0">
                <a:solidFill>
                  <a:srgbClr val="B1C80C"/>
                </a:solidFill>
                <a:latin typeface="Montserrat Alternates"/>
              </a:rPr>
              <a:t>	</a:t>
            </a:r>
            <a:r>
              <a:rPr lang="ru-RU" sz="3200" b="1" dirty="0" err="1">
                <a:solidFill>
                  <a:srgbClr val="B1C80C"/>
                </a:solidFill>
                <a:latin typeface="Montserrat Alternates"/>
              </a:rPr>
              <a:t>Tестване</a:t>
            </a:r>
            <a:r>
              <a:rPr lang="ru-RU" sz="3200" b="1" dirty="0">
                <a:solidFill>
                  <a:srgbClr val="B1C80C"/>
                </a:solidFill>
                <a:latin typeface="Montserrat Alternates"/>
              </a:rPr>
              <a:t> и </a:t>
            </a:r>
            <a:r>
              <a:rPr lang="ru-RU" sz="3200" b="1" dirty="0" err="1">
                <a:solidFill>
                  <a:srgbClr val="B1C80C"/>
                </a:solidFill>
                <a:latin typeface="Montserrat Alternates"/>
              </a:rPr>
              <a:t>прилагане</a:t>
            </a:r>
            <a:r>
              <a:rPr lang="ru-RU" sz="3200" b="1" dirty="0">
                <a:solidFill>
                  <a:srgbClr val="B1C80C"/>
                </a:solidFill>
                <a:latin typeface="Montserrat Alternates"/>
              </a:rPr>
              <a:t> на </a:t>
            </a:r>
            <a:r>
              <a:rPr lang="ru-RU" sz="3200" b="1" dirty="0" err="1">
                <a:solidFill>
                  <a:srgbClr val="B1C80C"/>
                </a:solidFill>
                <a:latin typeface="Montserrat Alternates"/>
              </a:rPr>
              <a:t>процеса</a:t>
            </a:r>
            <a:r>
              <a:rPr lang="ru-RU" sz="3200" b="1" dirty="0">
                <a:solidFill>
                  <a:srgbClr val="B1C80C"/>
                </a:solidFill>
                <a:latin typeface="Montserrat Alternates"/>
              </a:rPr>
              <a:t> на </a:t>
            </a:r>
            <a:r>
              <a:rPr lang="ru-RU" sz="3200" b="1" dirty="0" err="1">
                <a:solidFill>
                  <a:srgbClr val="B1C80C"/>
                </a:solidFill>
                <a:latin typeface="Montserrat Alternates"/>
              </a:rPr>
              <a:t>съвместно</a:t>
            </a:r>
            <a:r>
              <a:rPr lang="ru-RU" sz="3200" b="1" dirty="0">
                <a:solidFill>
                  <a:srgbClr val="B1C80C"/>
                </a:solidFill>
                <a:latin typeface="Montserrat Alternates"/>
              </a:rPr>
              <a:t> </a:t>
            </a:r>
            <a:r>
              <a:rPr lang="ru-RU" sz="3200" b="1" dirty="0" err="1">
                <a:solidFill>
                  <a:srgbClr val="B1C80C"/>
                </a:solidFill>
                <a:latin typeface="Montserrat Alternates"/>
              </a:rPr>
              <a:t>проектиране</a:t>
            </a:r>
            <a:r>
              <a:rPr lang="ru-RU" sz="3200" b="1" dirty="0">
                <a:solidFill>
                  <a:srgbClr val="B1C80C"/>
                </a:solidFill>
                <a:latin typeface="Montserrat Alternates"/>
              </a:rPr>
              <a:t> на </a:t>
            </a:r>
            <a:r>
              <a:rPr lang="ru-RU" sz="3200" b="1" dirty="0" err="1">
                <a:solidFill>
                  <a:srgbClr val="B1C80C"/>
                </a:solidFill>
                <a:latin typeface="Montserrat Alternates"/>
              </a:rPr>
              <a:t>Welfare</a:t>
            </a:r>
            <a:r>
              <a:rPr lang="ru-RU" sz="3200" b="1" dirty="0">
                <a:solidFill>
                  <a:srgbClr val="B1C80C"/>
                </a:solidFill>
                <a:latin typeface="Montserrat Alternates"/>
              </a:rPr>
              <a:t> </a:t>
            </a:r>
            <a:r>
              <a:rPr lang="ru-RU" sz="3200" b="1" dirty="0" err="1">
                <a:solidFill>
                  <a:srgbClr val="B1C80C"/>
                </a:solidFill>
                <a:latin typeface="Montserrat Alternates"/>
              </a:rPr>
              <a:t>cooperative</a:t>
            </a:r>
            <a:r>
              <a:rPr lang="ru-RU" sz="3200" b="1" dirty="0">
                <a:solidFill>
                  <a:srgbClr val="B1C80C"/>
                </a:solidFill>
                <a:latin typeface="Montserrat Alternates"/>
              </a:rPr>
              <a:t> </a:t>
            </a:r>
            <a:r>
              <a:rPr lang="ru-RU" sz="3200" b="1" dirty="0" err="1">
                <a:solidFill>
                  <a:srgbClr val="B1C80C"/>
                </a:solidFill>
                <a:latin typeface="Montserrat Alternates"/>
              </a:rPr>
              <a:t>platform</a:t>
            </a:r>
            <a:r>
              <a:rPr lang="ru-RU" sz="3200" b="1" dirty="0">
                <a:solidFill>
                  <a:srgbClr val="B1C80C"/>
                </a:solidFill>
                <a:latin typeface="Montserrat Alternates"/>
              </a:rPr>
              <a:t> (</a:t>
            </a:r>
            <a:r>
              <a:rPr lang="ru-RU" sz="3200" b="1" dirty="0" err="1">
                <a:solidFill>
                  <a:srgbClr val="B1C80C"/>
                </a:solidFill>
                <a:latin typeface="Montserrat Alternates"/>
              </a:rPr>
              <a:t>платформата</a:t>
            </a:r>
            <a:r>
              <a:rPr lang="ru-RU" sz="3200" b="1" dirty="0">
                <a:solidFill>
                  <a:srgbClr val="B1C80C"/>
                </a:solidFill>
                <a:latin typeface="Montserrat Alternates"/>
              </a:rPr>
              <a:t> за </a:t>
            </a:r>
            <a:r>
              <a:rPr lang="ru-RU" sz="3200" b="1" dirty="0" err="1">
                <a:solidFill>
                  <a:srgbClr val="B1C80C"/>
                </a:solidFill>
                <a:latin typeface="Montserrat Alternates"/>
              </a:rPr>
              <a:t>сътрудничество</a:t>
            </a:r>
            <a:r>
              <a:rPr lang="ru-RU" sz="3200" b="1" dirty="0">
                <a:solidFill>
                  <a:srgbClr val="B1C80C"/>
                </a:solidFill>
                <a:latin typeface="Montserrat Alternates"/>
              </a:rPr>
              <a:t> в </a:t>
            </a:r>
            <a:r>
              <a:rPr lang="ru-RU" sz="3200" b="1" dirty="0" err="1">
                <a:solidFill>
                  <a:srgbClr val="B1C80C"/>
                </a:solidFill>
                <a:latin typeface="Montserrat Alternates"/>
              </a:rPr>
              <a:t>областта</a:t>
            </a:r>
            <a:r>
              <a:rPr lang="ru-RU" sz="3200" b="1" dirty="0">
                <a:solidFill>
                  <a:srgbClr val="B1C80C"/>
                </a:solidFill>
                <a:latin typeface="Montserrat Alternates"/>
              </a:rPr>
              <a:t> на </a:t>
            </a:r>
            <a:r>
              <a:rPr lang="ru-RU" sz="3200" b="1" dirty="0" err="1">
                <a:solidFill>
                  <a:srgbClr val="B1C80C"/>
                </a:solidFill>
                <a:latin typeface="Montserrat Alternates"/>
              </a:rPr>
              <a:t>общественото</a:t>
            </a:r>
            <a:r>
              <a:rPr lang="ru-RU" sz="3200" b="1" dirty="0">
                <a:solidFill>
                  <a:srgbClr val="B1C80C"/>
                </a:solidFill>
                <a:latin typeface="Montserrat Alternates"/>
              </a:rPr>
              <a:t> </a:t>
            </a:r>
            <a:r>
              <a:rPr lang="ru-RU" sz="3200" b="1" dirty="0" err="1">
                <a:solidFill>
                  <a:srgbClr val="B1C80C"/>
                </a:solidFill>
                <a:latin typeface="Montserrat Alternates"/>
              </a:rPr>
              <a:t>здраве</a:t>
            </a:r>
            <a:r>
              <a:rPr lang="ru-RU" sz="3200" b="1" dirty="0">
                <a:solidFill>
                  <a:srgbClr val="B1C80C"/>
                </a:solidFill>
                <a:latin typeface="Montserrat Alternates"/>
              </a:rPr>
              <a:t> и </a:t>
            </a:r>
            <a:r>
              <a:rPr lang="ru-RU" sz="3200" b="1" dirty="0" err="1">
                <a:solidFill>
                  <a:srgbClr val="B1C80C"/>
                </a:solidFill>
                <a:latin typeface="Montserrat Alternates"/>
              </a:rPr>
              <a:t>социалните</a:t>
            </a:r>
            <a:r>
              <a:rPr lang="ru-RU" sz="3200" b="1" dirty="0">
                <a:solidFill>
                  <a:srgbClr val="B1C80C"/>
                </a:solidFill>
                <a:latin typeface="Montserrat Alternates"/>
              </a:rPr>
              <a:t> услуги</a:t>
            </a:r>
            <a:r>
              <a:rPr lang="en-US" sz="3200" b="1" dirty="0">
                <a:solidFill>
                  <a:srgbClr val="B1C80C"/>
                </a:solidFill>
                <a:latin typeface="Montserrat Alternates"/>
              </a:rPr>
              <a:t>)</a:t>
            </a:r>
            <a:r>
              <a:rPr lang="ru-RU" sz="3200" b="1" dirty="0">
                <a:solidFill>
                  <a:srgbClr val="B1C80C"/>
                </a:solidFill>
                <a:latin typeface="Montserrat Alternates"/>
              </a:rPr>
              <a:t>.</a:t>
            </a:r>
            <a:br>
              <a:rPr lang="bg-BG" sz="3200" b="1" dirty="0">
                <a:latin typeface="Montserrat Alternates" panose="00000500000000000000"/>
              </a:rPr>
            </a:br>
            <a:endParaRPr lang="en-US" sz="3200" b="1" dirty="0"/>
          </a:p>
          <a:p>
            <a:endParaRPr lang="en-US" dirty="0"/>
          </a:p>
          <a:p>
            <a:endParaRPr lang="en-US" dirty="0"/>
          </a:p>
          <a:p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552"/>
            <a:ext cx="1682642" cy="920576"/>
          </a:xfrm>
          <a:prstGeom prst="rect">
            <a:avLst/>
          </a:prstGeom>
        </p:spPr>
      </p:pic>
      <p:sp>
        <p:nvSpPr>
          <p:cNvPr id="2" name="AutoShape 2" descr="Image result for це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989" y="4185966"/>
            <a:ext cx="2119872" cy="146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5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E487393-CA08-4B38-8001-AFB062265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86" y="0"/>
            <a:ext cx="6971414" cy="5331082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C10303D-9563-42DE-9897-6282128EA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289189"/>
              </p:ext>
            </p:extLst>
          </p:nvPr>
        </p:nvGraphicFramePr>
        <p:xfrm>
          <a:off x="342514" y="1789804"/>
          <a:ext cx="5996740" cy="413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948">
                  <a:extLst>
                    <a:ext uri="{9D8B030D-6E8A-4147-A177-3AD203B41FA5}">
                      <a16:colId xmlns:a16="http://schemas.microsoft.com/office/drawing/2014/main" val="4086179164"/>
                    </a:ext>
                  </a:extLst>
                </a:gridCol>
                <a:gridCol w="5294792">
                  <a:extLst>
                    <a:ext uri="{9D8B030D-6E8A-4147-A177-3AD203B41FA5}">
                      <a16:colId xmlns:a16="http://schemas.microsoft.com/office/drawing/2014/main" val="3620616992"/>
                    </a:ext>
                  </a:extLst>
                </a:gridCol>
              </a:tblGrid>
              <a:tr h="397713">
                <a:tc>
                  <a:txBody>
                    <a:bodyPr/>
                    <a:lstStyle/>
                    <a:p>
                      <a:r>
                        <a:rPr lang="en-US" dirty="0"/>
                        <a:t>1- LP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Автономна провинция Тренто, Италия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766735"/>
                  </a:ext>
                </a:extLst>
              </a:tr>
              <a:tr h="980662">
                <a:tc>
                  <a:txBody>
                    <a:bodyPr/>
                    <a:lstStyle/>
                    <a:p>
                      <a:r>
                        <a:rPr lang="bg-BG" dirty="0"/>
                        <a:t>2- </a:t>
                      </a:r>
                      <a:r>
                        <a:rPr lang="en-US" dirty="0"/>
                        <a:t>PP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Министерство на федералните и</a:t>
                      </a:r>
                      <a:br>
                        <a:rPr lang="bg-BG" dirty="0"/>
                      </a:br>
                      <a:r>
                        <a:rPr lang="bg-BG" dirty="0"/>
                        <a:t>европейски въпроси и регионално развитие – Долна Саксония</a:t>
                      </a:r>
                      <a:r>
                        <a:rPr lang="en-US" dirty="0"/>
                        <a:t>, </a:t>
                      </a:r>
                      <a:r>
                        <a:rPr lang="bg-BG" dirty="0"/>
                        <a:t>Германия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780190"/>
                  </a:ext>
                </a:extLst>
              </a:tr>
              <a:tr h="392265">
                <a:tc>
                  <a:txBody>
                    <a:bodyPr/>
                    <a:lstStyle/>
                    <a:p>
                      <a:r>
                        <a:rPr lang="bg-BG" dirty="0"/>
                        <a:t>3- </a:t>
                      </a:r>
                      <a:r>
                        <a:rPr lang="en-US" dirty="0"/>
                        <a:t>PP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Търговско-промишлена палата Враца</a:t>
                      </a:r>
                      <a:r>
                        <a:rPr lang="en-US" dirty="0"/>
                        <a:t>,</a:t>
                      </a:r>
                      <a:r>
                        <a:rPr lang="bg-BG" dirty="0"/>
                        <a:t> България</a:t>
                      </a:r>
                      <a:r>
                        <a:rPr lang="en-US" dirty="0"/>
                        <a:t> 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52979"/>
                  </a:ext>
                </a:extLst>
              </a:tr>
              <a:tr h="397713">
                <a:tc>
                  <a:txBody>
                    <a:bodyPr/>
                    <a:lstStyle/>
                    <a:p>
                      <a:r>
                        <a:rPr lang="bg-BG" dirty="0"/>
                        <a:t>4- </a:t>
                      </a:r>
                      <a:r>
                        <a:rPr lang="en-US" dirty="0"/>
                        <a:t>PP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Европейски Социален Фонд, </a:t>
                      </a:r>
                      <a:r>
                        <a:rPr lang="bg-BG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Белгия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366946"/>
                  </a:ext>
                </a:extLst>
              </a:tr>
              <a:tr h="686463">
                <a:tc>
                  <a:txBody>
                    <a:bodyPr/>
                    <a:lstStyle/>
                    <a:p>
                      <a:r>
                        <a:rPr lang="bg-BG" dirty="0"/>
                        <a:t>5- </a:t>
                      </a:r>
                      <a:r>
                        <a:rPr lang="en-US" dirty="0"/>
                        <a:t>PP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Департамент на образованието, културата и спорта- Кантон </a:t>
                      </a:r>
                      <a:r>
                        <a:rPr lang="bg-BG" dirty="0" err="1"/>
                        <a:t>Тичино</a:t>
                      </a:r>
                      <a:r>
                        <a:rPr lang="bg-BG" dirty="0"/>
                        <a:t>, Швейцария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486214"/>
                  </a:ext>
                </a:extLst>
              </a:tr>
              <a:tr h="343232">
                <a:tc>
                  <a:txBody>
                    <a:bodyPr/>
                    <a:lstStyle/>
                    <a:p>
                      <a:r>
                        <a:rPr lang="bg-BG" dirty="0"/>
                        <a:t>6- </a:t>
                      </a:r>
                      <a:r>
                        <a:rPr lang="en-US" dirty="0"/>
                        <a:t>PP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Съвет на общностите на Кастилия, Ла </a:t>
                      </a:r>
                      <a:r>
                        <a:rPr lang="bg-BG" dirty="0" err="1"/>
                        <a:t>Манча</a:t>
                      </a:r>
                      <a:r>
                        <a:rPr lang="bg-BG" dirty="0"/>
                        <a:t>, Испания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260373"/>
                  </a:ext>
                </a:extLst>
              </a:tr>
              <a:tr h="343232">
                <a:tc>
                  <a:txBody>
                    <a:bodyPr/>
                    <a:lstStyle/>
                    <a:p>
                      <a:r>
                        <a:rPr lang="en-US" dirty="0"/>
                        <a:t>7- PP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FTC – </a:t>
                      </a:r>
                      <a:r>
                        <a:rPr lang="bg-BG" dirty="0"/>
                        <a:t>Федерация на потребителските кооперации, </a:t>
                      </a:r>
                      <a:r>
                        <a:rPr lang="bg-BG" dirty="0" err="1"/>
                        <a:t>Трентино</a:t>
                      </a:r>
                      <a:r>
                        <a:rPr lang="bg-BG" dirty="0"/>
                        <a:t>, Италия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096093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8414DE08-CCAE-4F4F-B82D-A93010C5D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346" y="123307"/>
            <a:ext cx="1169519" cy="1043085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64"/>
            <a:ext cx="1685365" cy="92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18D5-A354-4F11-ABD1-C743A27D7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0" y="172402"/>
            <a:ext cx="1413892" cy="11782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1149B2-CE33-4D0E-B530-B8A698AC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837" y="564711"/>
            <a:ext cx="6656295" cy="1112481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Основни дейности</a:t>
            </a:r>
            <a:r>
              <a:rPr lang="en-US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:</a:t>
            </a:r>
            <a:r>
              <a:rPr lang="bg-BG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 </a:t>
            </a:r>
            <a:endParaRPr lang="bg-BG" sz="4000" b="1" dirty="0">
              <a:latin typeface="Montserrat Alternates" panose="000005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693F6-AE37-446B-AEA4-71CAFAF82D1F}"/>
              </a:ext>
            </a:extLst>
          </p:cNvPr>
          <p:cNvSpPr txBox="1"/>
          <p:nvPr/>
        </p:nvSpPr>
        <p:spPr>
          <a:xfrm>
            <a:off x="5438966" y="1832228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>
              <a:latin typeface="Montserrat" panose="00000500000000000000" pitchFamily="50" charset="-52"/>
            </a:endParaRPr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64"/>
            <a:ext cx="1685365" cy="920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44742A-D2B2-4BAE-BBFB-C83D638A2D56}"/>
              </a:ext>
            </a:extLst>
          </p:cNvPr>
          <p:cNvSpPr txBox="1"/>
          <p:nvPr/>
        </p:nvSpPr>
        <p:spPr>
          <a:xfrm>
            <a:off x="993532" y="1575382"/>
            <a:ext cx="10274734" cy="3894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Идентифициране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на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заинтересованите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страни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(база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данни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)</a:t>
            </a:r>
            <a:r>
              <a:rPr lang="en-US" sz="2400" b="1" dirty="0">
                <a:solidFill>
                  <a:srgbClr val="B1C80C"/>
                </a:solidFill>
                <a:latin typeface="Montserrat Alternates"/>
              </a:rPr>
              <a:t>: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bg-BG" sz="2400" b="1" dirty="0">
                <a:solidFill>
                  <a:schemeClr val="accent1"/>
                </a:solidFill>
                <a:latin typeface="Montserrat Alternates"/>
              </a:rPr>
              <a:t>  болници;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bg-BG" sz="2400" b="1" dirty="0">
                <a:solidFill>
                  <a:schemeClr val="accent1"/>
                </a:solidFill>
                <a:latin typeface="Montserrat Alternates"/>
              </a:rPr>
              <a:t>  медицински центрове, аптеки и лаборатории;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bg-BG" sz="2400" b="1" dirty="0">
                <a:solidFill>
                  <a:schemeClr val="accent1"/>
                </a:solidFill>
                <a:latin typeface="Montserrat Alternates"/>
              </a:rPr>
              <a:t>  здравни медиатора;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bg-BG" sz="2400" b="1" dirty="0">
                <a:solidFill>
                  <a:schemeClr val="accent1"/>
                </a:solidFill>
                <a:latin typeface="Montserrat Alternates"/>
              </a:rPr>
              <a:t>  доставчиците на социални услуги;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bg-BG" sz="2400" b="1" dirty="0">
                <a:solidFill>
                  <a:schemeClr val="accent1"/>
                </a:solidFill>
                <a:latin typeface="Montserrat Alternates"/>
              </a:rPr>
              <a:t> домашни социални патронажа;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bg-BG" sz="2400" b="1" dirty="0">
                <a:solidFill>
                  <a:schemeClr val="accent1"/>
                </a:solidFill>
                <a:latin typeface="Montserrat Alternates"/>
              </a:rPr>
              <a:t> центове за обществена подкрепа.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endParaRPr lang="bg-BG" sz="2400" b="1" dirty="0">
              <a:solidFill>
                <a:srgbClr val="B1C80C"/>
              </a:solidFill>
              <a:latin typeface="Montserrat Alternate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741C7C-0C2C-41BD-8F65-CD38682F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293" y="3835739"/>
            <a:ext cx="3526639" cy="19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1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18D5-A354-4F11-ABD1-C743A27D7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0" y="172402"/>
            <a:ext cx="1413892" cy="11782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1149B2-CE33-4D0E-B530-B8A698AC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006" y="187946"/>
            <a:ext cx="6656295" cy="1112481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Основни дейности</a:t>
            </a:r>
            <a:r>
              <a:rPr lang="en-US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:</a:t>
            </a:r>
            <a:r>
              <a:rPr lang="bg-BG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 </a:t>
            </a:r>
            <a:endParaRPr lang="bg-BG" sz="4000" b="1" dirty="0">
              <a:latin typeface="Montserrat Alternates" panose="000005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693F6-AE37-446B-AEA4-71CAFAF82D1F}"/>
              </a:ext>
            </a:extLst>
          </p:cNvPr>
          <p:cNvSpPr txBox="1"/>
          <p:nvPr/>
        </p:nvSpPr>
        <p:spPr>
          <a:xfrm>
            <a:off x="5438966" y="1832228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>
              <a:latin typeface="Montserrat" panose="00000500000000000000" pitchFamily="50" charset="-52"/>
            </a:endParaRPr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64"/>
            <a:ext cx="1685365" cy="920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44742A-D2B2-4BAE-BBFB-C83D638A2D56}"/>
              </a:ext>
            </a:extLst>
          </p:cNvPr>
          <p:cNvSpPr txBox="1"/>
          <p:nvPr/>
        </p:nvSpPr>
        <p:spPr>
          <a:xfrm>
            <a:off x="993532" y="1230339"/>
            <a:ext cx="10274734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2.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Избор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на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ключови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елементи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за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тестване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и </a:t>
            </a:r>
            <a:r>
              <a:rPr lang="bg-BG" sz="2400" b="1" dirty="0">
                <a:solidFill>
                  <a:srgbClr val="B1C80C"/>
                </a:solidFill>
                <a:latin typeface="Montserrat Alternates"/>
              </a:rPr>
              <a:t>трансфер: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accent1"/>
                </a:solidFill>
                <a:latin typeface="Montserrat Alternates"/>
              </a:rPr>
              <a:t>A-C: Услуги за лица + информация за </a:t>
            </a:r>
            <a:r>
              <a:rPr lang="ru-RU" sz="2000" b="1" dirty="0" err="1">
                <a:solidFill>
                  <a:schemeClr val="accent1"/>
                </a:solidFill>
                <a:latin typeface="Montserrat Alternates"/>
              </a:rPr>
              <a:t>различни</a:t>
            </a:r>
            <a:r>
              <a:rPr lang="ru-RU" sz="2000" b="1" dirty="0">
                <a:solidFill>
                  <a:schemeClr val="accent1"/>
                </a:solidFill>
                <a:latin typeface="Montserrat Alternates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Montserrat Alternates"/>
              </a:rPr>
              <a:t>режими</a:t>
            </a:r>
            <a:r>
              <a:rPr lang="ru-RU" sz="2000" b="1" dirty="0">
                <a:solidFill>
                  <a:schemeClr val="accent1"/>
                </a:solidFill>
                <a:latin typeface="Montserrat Alternates"/>
              </a:rPr>
              <a:t> (</a:t>
            </a:r>
            <a:r>
              <a:rPr lang="ru-RU" sz="2000" b="1" dirty="0" err="1">
                <a:solidFill>
                  <a:schemeClr val="accent1"/>
                </a:solidFill>
                <a:latin typeface="Montserrat Alternates"/>
              </a:rPr>
              <a:t>хранителни</a:t>
            </a:r>
            <a:r>
              <a:rPr lang="ru-RU" sz="2000" b="1" dirty="0">
                <a:solidFill>
                  <a:schemeClr val="accent1"/>
                </a:solidFill>
                <a:latin typeface="Montserrat Alternates"/>
              </a:rPr>
              <a:t>, </a:t>
            </a:r>
            <a:r>
              <a:rPr lang="ru-RU" sz="2000" b="1" dirty="0" err="1">
                <a:solidFill>
                  <a:schemeClr val="accent1"/>
                </a:solidFill>
                <a:latin typeface="Montserrat Alternates"/>
              </a:rPr>
              <a:t>здравословен</a:t>
            </a:r>
            <a:r>
              <a:rPr lang="ru-RU" sz="2000" b="1" dirty="0">
                <a:solidFill>
                  <a:schemeClr val="accent1"/>
                </a:solidFill>
                <a:latin typeface="Montserrat Alternates"/>
              </a:rPr>
              <a:t> начин на живот)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accent1"/>
                </a:solidFill>
                <a:latin typeface="Montserrat Alternates"/>
              </a:rPr>
              <a:t>A-B: Услуги за лица + </a:t>
            </a:r>
            <a:r>
              <a:rPr lang="ru-RU" sz="2000" b="1" dirty="0" err="1">
                <a:solidFill>
                  <a:schemeClr val="accent1"/>
                </a:solidFill>
                <a:latin typeface="Montserrat Alternates"/>
              </a:rPr>
              <a:t>съпътстващи</a:t>
            </a:r>
            <a:r>
              <a:rPr lang="ru-RU" sz="2000" b="1" dirty="0">
                <a:solidFill>
                  <a:schemeClr val="accent1"/>
                </a:solidFill>
                <a:latin typeface="Montserrat Alternates"/>
              </a:rPr>
              <a:t> услуги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accent1"/>
                </a:solidFill>
                <a:latin typeface="Montserrat Alternates"/>
              </a:rPr>
              <a:t>B-A: Услуги за </a:t>
            </a:r>
            <a:r>
              <a:rPr lang="ru-RU" sz="2000" b="1" dirty="0" err="1">
                <a:solidFill>
                  <a:schemeClr val="accent1"/>
                </a:solidFill>
                <a:latin typeface="Montserrat Alternates"/>
              </a:rPr>
              <a:t>рискови</a:t>
            </a:r>
            <a:r>
              <a:rPr lang="ru-RU" sz="2000" b="1" dirty="0">
                <a:solidFill>
                  <a:schemeClr val="accent1"/>
                </a:solidFill>
                <a:latin typeface="Montserrat Alternates"/>
              </a:rPr>
              <a:t> категории (например </a:t>
            </a:r>
            <a:r>
              <a:rPr lang="ru-RU" sz="2000" b="1" dirty="0" err="1">
                <a:solidFill>
                  <a:schemeClr val="accent1"/>
                </a:solidFill>
                <a:latin typeface="Montserrat Alternates"/>
              </a:rPr>
              <a:t>самотно</a:t>
            </a:r>
            <a:r>
              <a:rPr lang="ru-RU" sz="2000" b="1" dirty="0">
                <a:solidFill>
                  <a:schemeClr val="accent1"/>
                </a:solidFill>
                <a:latin typeface="Montserrat Alternates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Montserrat Alternates"/>
              </a:rPr>
              <a:t>живеещи</a:t>
            </a:r>
            <a:r>
              <a:rPr lang="ru-RU" sz="2000" b="1" dirty="0">
                <a:solidFill>
                  <a:schemeClr val="accent1"/>
                </a:solidFill>
                <a:latin typeface="Montserrat Alternates"/>
              </a:rPr>
              <a:t> лица, </a:t>
            </a:r>
            <a:r>
              <a:rPr lang="ru-RU" sz="2000" b="1" dirty="0" err="1">
                <a:solidFill>
                  <a:schemeClr val="accent1"/>
                </a:solidFill>
                <a:latin typeface="Montserrat Alternates"/>
              </a:rPr>
              <a:t>злоупотреба</a:t>
            </a:r>
            <a:r>
              <a:rPr lang="ru-RU" sz="2000" b="1" dirty="0">
                <a:solidFill>
                  <a:schemeClr val="accent1"/>
                </a:solidFill>
                <a:latin typeface="Montserrat Alternates"/>
              </a:rPr>
              <a:t> с </a:t>
            </a:r>
            <a:r>
              <a:rPr lang="ru-RU" sz="2000" b="1" dirty="0" err="1">
                <a:solidFill>
                  <a:schemeClr val="accent1"/>
                </a:solidFill>
                <a:latin typeface="Montserrat Alternates"/>
              </a:rPr>
              <a:t>вредни</a:t>
            </a:r>
            <a:r>
              <a:rPr lang="ru-RU" sz="2000" b="1" dirty="0">
                <a:solidFill>
                  <a:schemeClr val="accent1"/>
                </a:solidFill>
                <a:latin typeface="Montserrat Alternates"/>
              </a:rPr>
              <a:t> субстанции) + услуги за </a:t>
            </a:r>
            <a:r>
              <a:rPr lang="ru-RU" sz="2000" b="1" dirty="0" err="1">
                <a:solidFill>
                  <a:schemeClr val="accent1"/>
                </a:solidFill>
                <a:latin typeface="Montserrat Alternates"/>
              </a:rPr>
              <a:t>социално</a:t>
            </a:r>
            <a:r>
              <a:rPr lang="ru-RU" sz="2000" b="1" dirty="0">
                <a:solidFill>
                  <a:schemeClr val="accent1"/>
                </a:solidFill>
                <a:latin typeface="Montserrat Alternates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Montserrat Alternates"/>
              </a:rPr>
              <a:t>включване</a:t>
            </a:r>
            <a:endParaRPr lang="ru-RU" sz="2000" b="1" dirty="0">
              <a:solidFill>
                <a:schemeClr val="accent1"/>
              </a:solidFill>
              <a:latin typeface="Montserrat Alternates"/>
            </a:endParaRP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accent1"/>
                </a:solidFill>
                <a:latin typeface="Montserrat Alternates"/>
              </a:rPr>
              <a:t>C-B: Доставка на </a:t>
            </a:r>
            <a:r>
              <a:rPr lang="ru-RU" sz="2000" b="1" dirty="0" err="1">
                <a:solidFill>
                  <a:schemeClr val="accent1"/>
                </a:solidFill>
                <a:latin typeface="Montserrat Alternates"/>
              </a:rPr>
              <a:t>хранителни</a:t>
            </a:r>
            <a:r>
              <a:rPr lang="ru-RU" sz="2000" b="1" dirty="0">
                <a:solidFill>
                  <a:schemeClr val="accent1"/>
                </a:solidFill>
                <a:latin typeface="Montserrat Alternates"/>
              </a:rPr>
              <a:t> стоки до дома + услуги за </a:t>
            </a:r>
            <a:r>
              <a:rPr lang="ru-RU" sz="2000" b="1" dirty="0" err="1">
                <a:solidFill>
                  <a:schemeClr val="accent1"/>
                </a:solidFill>
                <a:latin typeface="Montserrat Alternates"/>
              </a:rPr>
              <a:t>социално</a:t>
            </a:r>
            <a:r>
              <a:rPr lang="ru-RU" sz="2000" b="1" dirty="0">
                <a:solidFill>
                  <a:schemeClr val="accent1"/>
                </a:solidFill>
                <a:latin typeface="Montserrat Alternates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Montserrat Alternates"/>
              </a:rPr>
              <a:t>включване</a:t>
            </a:r>
            <a:endParaRPr lang="bg-BG" sz="2000" b="1" dirty="0">
              <a:solidFill>
                <a:schemeClr val="accent1"/>
              </a:solidFill>
              <a:latin typeface="Montserrat Alternates"/>
            </a:endParaRPr>
          </a:p>
          <a:p>
            <a:pPr>
              <a:spcBef>
                <a:spcPts val="600"/>
              </a:spcBef>
            </a:pPr>
            <a:endParaRPr lang="bg-BG" sz="2400" b="1" dirty="0">
              <a:solidFill>
                <a:srgbClr val="B1C80C"/>
              </a:solidFill>
              <a:latin typeface="Montserrat Alternate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B918DA-329C-4884-AEEC-AE7074540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874" y="3884893"/>
            <a:ext cx="6656295" cy="28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8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18D5-A354-4F11-ABD1-C743A27D7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0" y="172402"/>
            <a:ext cx="1413892" cy="11782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1149B2-CE33-4D0E-B530-B8A698AC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837" y="238164"/>
            <a:ext cx="6656295" cy="1112481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Основни дейности</a:t>
            </a:r>
            <a:r>
              <a:rPr lang="en-US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:</a:t>
            </a:r>
            <a:r>
              <a:rPr lang="bg-BG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 </a:t>
            </a:r>
            <a:endParaRPr lang="bg-BG" sz="4000" b="1" dirty="0">
              <a:latin typeface="Montserrat Alternates" panose="000005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693F6-AE37-446B-AEA4-71CAFAF82D1F}"/>
              </a:ext>
            </a:extLst>
          </p:cNvPr>
          <p:cNvSpPr txBox="1"/>
          <p:nvPr/>
        </p:nvSpPr>
        <p:spPr>
          <a:xfrm>
            <a:off x="5438966" y="1832228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-52"/>
              <a:ea typeface="+mn-ea"/>
              <a:cs typeface="+mn-cs"/>
            </a:endParaRPr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64"/>
            <a:ext cx="1685365" cy="920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44742A-D2B2-4BAE-BBFB-C83D638A2D56}"/>
              </a:ext>
            </a:extLst>
          </p:cNvPr>
          <p:cNvSpPr txBox="1"/>
          <p:nvPr/>
        </p:nvSpPr>
        <p:spPr>
          <a:xfrm>
            <a:off x="1055079" y="1179729"/>
            <a:ext cx="1027473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g-BG" sz="2400" b="1" dirty="0">
                <a:solidFill>
                  <a:srgbClr val="B1C80C"/>
                </a:solidFill>
                <a:latin typeface="Montserrat Alternates"/>
              </a:rPr>
              <a:t>3. Съвместно обсъждане, консултации и обратна връзка:</a:t>
            </a:r>
          </a:p>
          <a:p>
            <a:pPr algn="l"/>
            <a:endParaRPr lang="en-US" sz="1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0" i="0" u="none" strike="noStrike" baseline="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Montserrat Alternates"/>
              </a:rPr>
              <a:t>Проучване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 на </a:t>
            </a:r>
            <a:r>
              <a:rPr lang="ru-RU" sz="2400" b="1" dirty="0" err="1">
                <a:solidFill>
                  <a:schemeClr val="accent1"/>
                </a:solidFill>
                <a:latin typeface="Montserrat Alternates"/>
              </a:rPr>
              <a:t>специфичните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Montserrat Alternates"/>
              </a:rPr>
              <a:t>нужди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 и </a:t>
            </a:r>
            <a:r>
              <a:rPr lang="ru-RU" sz="2400" b="1" dirty="0" err="1">
                <a:solidFill>
                  <a:schemeClr val="accent1"/>
                </a:solidFill>
                <a:latin typeface="Montserrat Alternates"/>
              </a:rPr>
              <a:t>картографиране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 на </a:t>
            </a:r>
            <a:r>
              <a:rPr lang="ru-RU" sz="2400" b="1" dirty="0" err="1">
                <a:solidFill>
                  <a:schemeClr val="accent1"/>
                </a:solidFill>
                <a:latin typeface="Montserrat Alternates"/>
              </a:rPr>
              <a:t>общественото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Montserrat Alternates"/>
              </a:rPr>
              <a:t>здраве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 и </a:t>
            </a:r>
            <a:r>
              <a:rPr lang="ru-RU" sz="2400" b="1" dirty="0" err="1">
                <a:solidFill>
                  <a:schemeClr val="accent1"/>
                </a:solidFill>
                <a:latin typeface="Montserrat Alternates"/>
              </a:rPr>
              <a:t>социалните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 услуги на </a:t>
            </a:r>
            <a:r>
              <a:rPr lang="bg-BG" sz="2400" b="1" dirty="0">
                <a:solidFill>
                  <a:schemeClr val="accent1"/>
                </a:solidFill>
                <a:latin typeface="Montserrat Alternates"/>
              </a:rPr>
              <a:t>Област Враца;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400" b="1" dirty="0">
                <a:solidFill>
                  <a:schemeClr val="accent1"/>
                </a:solidFill>
                <a:latin typeface="Montserrat Alternates"/>
              </a:rPr>
              <a:t> Предварителна среща на представители на заинтересованите страни: 30.07.2021 г.;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400" b="1" dirty="0">
                <a:solidFill>
                  <a:schemeClr val="accent1"/>
                </a:solidFill>
                <a:latin typeface="Montserrat Alternates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Анализ на </a:t>
            </a:r>
            <a:r>
              <a:rPr lang="ru-RU" sz="2400" b="1" dirty="0" err="1">
                <a:solidFill>
                  <a:schemeClr val="accent1"/>
                </a:solidFill>
                <a:latin typeface="Montserrat Alternates"/>
              </a:rPr>
              <a:t>възможните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 области на </a:t>
            </a:r>
            <a:r>
              <a:rPr lang="ru-RU" sz="2400" b="1" dirty="0" err="1">
                <a:solidFill>
                  <a:schemeClr val="accent1"/>
                </a:solidFill>
                <a:latin typeface="Montserrat Alternates"/>
              </a:rPr>
              <a:t>сътрудничество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 на </a:t>
            </a:r>
            <a:r>
              <a:rPr lang="ru-RU" sz="2400" b="1" dirty="0" err="1">
                <a:solidFill>
                  <a:schemeClr val="accent1"/>
                </a:solidFill>
                <a:latin typeface="Montserrat Alternates"/>
              </a:rPr>
              <a:t>заинтересовани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Montserrat Alternates"/>
              </a:rPr>
              <a:t>страни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, в </a:t>
            </a:r>
            <a:r>
              <a:rPr lang="ru-RU" sz="2400" b="1" dirty="0" err="1">
                <a:solidFill>
                  <a:schemeClr val="accent1"/>
                </a:solidFill>
                <a:latin typeface="Montserrat Alternates"/>
              </a:rPr>
              <a:t>областта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 на </a:t>
            </a:r>
            <a:r>
              <a:rPr lang="ru-RU" sz="2400" b="1" dirty="0" err="1">
                <a:solidFill>
                  <a:schemeClr val="accent1"/>
                </a:solidFill>
                <a:latin typeface="Montserrat Alternates"/>
              </a:rPr>
              <a:t>общественото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Montserrat Alternates"/>
              </a:rPr>
              <a:t>здраве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 и </a:t>
            </a:r>
            <a:r>
              <a:rPr lang="ru-RU" sz="2400" b="1" dirty="0" err="1">
                <a:solidFill>
                  <a:schemeClr val="accent1"/>
                </a:solidFill>
                <a:latin typeface="Montserrat Alternates"/>
              </a:rPr>
              <a:t>социалните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 услуги на </a:t>
            </a:r>
            <a:r>
              <a:rPr lang="ru-RU" sz="2400" b="1" dirty="0" err="1">
                <a:solidFill>
                  <a:schemeClr val="accent1"/>
                </a:solidFill>
                <a:latin typeface="Montserrat Alternates"/>
              </a:rPr>
              <a:t>Област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Montserrat Alternates"/>
              </a:rPr>
              <a:t>Враца</a:t>
            </a:r>
            <a:r>
              <a:rPr lang="ru-RU" sz="2400" b="1" dirty="0">
                <a:solidFill>
                  <a:schemeClr val="accent1"/>
                </a:solidFill>
                <a:latin typeface="Montserrat Alternates"/>
              </a:rPr>
              <a:t>.</a:t>
            </a:r>
            <a:endParaRPr lang="bg-BG" sz="2400" b="1" dirty="0">
              <a:solidFill>
                <a:schemeClr val="accent1"/>
              </a:solidFill>
              <a:latin typeface="Montserrat Alternate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500013-C423-4500-A866-793EDFDAE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423" y="4380328"/>
            <a:ext cx="3873012" cy="217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18D5-A354-4F11-ABD1-C743A27D7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0" y="172402"/>
            <a:ext cx="1413892" cy="11782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1149B2-CE33-4D0E-B530-B8A698AC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837" y="564711"/>
            <a:ext cx="6656295" cy="1112481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Основни дейности</a:t>
            </a:r>
            <a:r>
              <a:rPr lang="en-US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:</a:t>
            </a:r>
            <a:r>
              <a:rPr lang="bg-BG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 </a:t>
            </a:r>
            <a:endParaRPr lang="bg-BG" sz="4000" b="1" dirty="0">
              <a:latin typeface="Montserrat Alternates" panose="000005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693F6-AE37-446B-AEA4-71CAFAF82D1F}"/>
              </a:ext>
            </a:extLst>
          </p:cNvPr>
          <p:cNvSpPr txBox="1"/>
          <p:nvPr/>
        </p:nvSpPr>
        <p:spPr>
          <a:xfrm>
            <a:off x="5438966" y="1832228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>
              <a:latin typeface="Montserrat" panose="00000500000000000000" pitchFamily="50" charset="-52"/>
            </a:endParaRPr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64"/>
            <a:ext cx="1685365" cy="920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44742A-D2B2-4BAE-BBFB-C83D638A2D56}"/>
              </a:ext>
            </a:extLst>
          </p:cNvPr>
          <p:cNvSpPr txBox="1"/>
          <p:nvPr/>
        </p:nvSpPr>
        <p:spPr>
          <a:xfrm>
            <a:off x="993532" y="1575382"/>
            <a:ext cx="10274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B1C80C"/>
                </a:solidFill>
                <a:latin typeface="Montserrat Alternates"/>
              </a:rPr>
              <a:t>4.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Разработване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на матрица за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предлагане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и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търсене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на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социални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и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здравни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услуги (например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здравни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услуги, физиотерапия, психолог,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различни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терапии, социален патронаж, услуги за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гледане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на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деца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и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възрастни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,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пазаруване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и др.)</a:t>
            </a:r>
            <a:endParaRPr lang="bg-BG" sz="2400" b="1" dirty="0">
              <a:solidFill>
                <a:srgbClr val="B1C80C"/>
              </a:solidFill>
              <a:latin typeface="Montserrat Alternate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9056B-312F-4FD9-BBD1-0F63EED09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429" y="3200401"/>
            <a:ext cx="7072981" cy="359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6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18D5-A354-4F11-ABD1-C743A27D7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0" y="172402"/>
            <a:ext cx="1413892" cy="11782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1149B2-CE33-4D0E-B530-B8A698AC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837" y="564711"/>
            <a:ext cx="6656295" cy="111248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Условия, при </a:t>
            </a:r>
            <a:r>
              <a:rPr lang="ru-RU" sz="3200" b="1" dirty="0" err="1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които</a:t>
            </a:r>
            <a:r>
              <a:rPr lang="ru-RU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 </a:t>
            </a:r>
            <a:r>
              <a:rPr lang="ru-RU" sz="3200" b="1" dirty="0" err="1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могат</a:t>
            </a:r>
            <a:r>
              <a:rPr lang="ru-RU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 да се </a:t>
            </a:r>
            <a:r>
              <a:rPr lang="ru-RU" sz="3200" b="1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предоставят услуги:</a:t>
            </a:r>
            <a:endParaRPr lang="bg-BG" sz="4000" b="1" dirty="0">
              <a:latin typeface="Montserrat Alternates" panose="000005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693F6-AE37-446B-AEA4-71CAFAF82D1F}"/>
              </a:ext>
            </a:extLst>
          </p:cNvPr>
          <p:cNvSpPr txBox="1"/>
          <p:nvPr/>
        </p:nvSpPr>
        <p:spPr>
          <a:xfrm>
            <a:off x="5438966" y="1832228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>
              <a:latin typeface="Montserrat" panose="00000500000000000000" pitchFamily="50" charset="-52"/>
            </a:endParaRPr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64"/>
            <a:ext cx="1685365" cy="9204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C81255-5CA9-4DB5-BD18-3E9C88DD2737}"/>
              </a:ext>
            </a:extLst>
          </p:cNvPr>
          <p:cNvSpPr txBox="1"/>
          <p:nvPr/>
        </p:nvSpPr>
        <p:spPr>
          <a:xfrm>
            <a:off x="1099040" y="1909490"/>
            <a:ext cx="1027473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Портфолиото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от услуги,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генерирани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от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екосистемата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,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трябва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да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бъде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изградено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по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стъпка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по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стъпка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chemeClr val="accent5"/>
                </a:solidFill>
                <a:latin typeface="Montserrat Alternates"/>
              </a:rPr>
              <a:t>Определяне</a:t>
            </a:r>
            <a:r>
              <a:rPr lang="ru-RU" sz="2400" b="1" dirty="0">
                <a:solidFill>
                  <a:schemeClr val="accent5"/>
                </a:solidFill>
                <a:latin typeface="Montserrat Alternates"/>
              </a:rPr>
              <a:t> на </a:t>
            </a:r>
            <a:r>
              <a:rPr lang="ru-RU" sz="2400" b="1" dirty="0" err="1">
                <a:solidFill>
                  <a:schemeClr val="accent5"/>
                </a:solidFill>
                <a:latin typeface="Montserrat Alternates"/>
              </a:rPr>
              <a:t>подходящи</a:t>
            </a:r>
            <a:r>
              <a:rPr lang="ru-RU" sz="2400" b="1" dirty="0">
                <a:solidFill>
                  <a:schemeClr val="accent5"/>
                </a:solidFill>
                <a:latin typeface="Montserrat Alternates"/>
              </a:rPr>
              <a:t> </a:t>
            </a:r>
            <a:r>
              <a:rPr lang="ru-RU" sz="2400" b="1" dirty="0" err="1">
                <a:solidFill>
                  <a:schemeClr val="accent5"/>
                </a:solidFill>
                <a:latin typeface="Montserrat Alternates"/>
              </a:rPr>
              <a:t>механизми</a:t>
            </a:r>
            <a:r>
              <a:rPr lang="ru-RU" sz="2400" b="1" dirty="0">
                <a:solidFill>
                  <a:schemeClr val="accent5"/>
                </a:solidFill>
                <a:latin typeface="Montserrat Alternates"/>
              </a:rPr>
              <a:t> за </a:t>
            </a:r>
            <a:r>
              <a:rPr lang="ru-RU" sz="2400" b="1" dirty="0" err="1">
                <a:solidFill>
                  <a:schemeClr val="accent5"/>
                </a:solidFill>
                <a:latin typeface="Montserrat Alternates"/>
              </a:rPr>
              <a:t>улесняване</a:t>
            </a:r>
            <a:r>
              <a:rPr lang="ru-RU" sz="2400" b="1" dirty="0">
                <a:solidFill>
                  <a:schemeClr val="accent5"/>
                </a:solidFill>
                <a:latin typeface="Montserrat Alternates"/>
              </a:rPr>
              <a:t> на </a:t>
            </a:r>
            <a:r>
              <a:rPr lang="ru-RU" sz="2400" b="1" dirty="0" err="1">
                <a:solidFill>
                  <a:schemeClr val="accent5"/>
                </a:solidFill>
                <a:latin typeface="Montserrat Alternates"/>
              </a:rPr>
              <a:t>връзката</a:t>
            </a:r>
            <a:r>
              <a:rPr lang="ru-RU" sz="2400" b="1" dirty="0">
                <a:solidFill>
                  <a:schemeClr val="accent5"/>
                </a:solidFill>
                <a:latin typeface="Montserrat Alternates"/>
              </a:rPr>
              <a:t> между </a:t>
            </a:r>
            <a:r>
              <a:rPr lang="ru-RU" sz="2400" b="1" dirty="0" err="1">
                <a:solidFill>
                  <a:schemeClr val="accent5"/>
                </a:solidFill>
                <a:latin typeface="Montserrat Alternates"/>
              </a:rPr>
              <a:t>предлаганите</a:t>
            </a:r>
            <a:r>
              <a:rPr lang="ru-RU" sz="2400" b="1" dirty="0">
                <a:solidFill>
                  <a:schemeClr val="accent5"/>
                </a:solidFill>
                <a:latin typeface="Montserrat Alternates"/>
              </a:rPr>
              <a:t> услуги и </a:t>
            </a:r>
            <a:r>
              <a:rPr lang="ru-RU" sz="2400" b="1" dirty="0" err="1">
                <a:solidFill>
                  <a:schemeClr val="accent5"/>
                </a:solidFill>
                <a:latin typeface="Montserrat Alternates"/>
              </a:rPr>
              <a:t>крайни</a:t>
            </a:r>
            <a:r>
              <a:rPr lang="ru-RU" sz="2400" b="1" dirty="0">
                <a:solidFill>
                  <a:schemeClr val="accent5"/>
                </a:solidFill>
                <a:latin typeface="Montserrat Alternates"/>
              </a:rPr>
              <a:t> </a:t>
            </a:r>
            <a:r>
              <a:rPr lang="ru-RU" sz="2400" b="1" dirty="0" err="1">
                <a:solidFill>
                  <a:schemeClr val="accent5"/>
                </a:solidFill>
                <a:latin typeface="Montserrat Alternates"/>
              </a:rPr>
              <a:t>клиенти</a:t>
            </a:r>
            <a:r>
              <a:rPr lang="ru-RU" sz="2400" b="1" dirty="0">
                <a:solidFill>
                  <a:schemeClr val="accent5"/>
                </a:solidFill>
                <a:latin typeface="Montserrat Alternates"/>
              </a:rPr>
              <a:t>;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chemeClr val="accent5"/>
                </a:solidFill>
                <a:latin typeface="Montserrat Alternates"/>
              </a:rPr>
              <a:t>Определяне</a:t>
            </a:r>
            <a:r>
              <a:rPr lang="ru-RU" sz="2400" b="1" dirty="0">
                <a:solidFill>
                  <a:schemeClr val="accent5"/>
                </a:solidFill>
                <a:latin typeface="Montserrat Alternates"/>
              </a:rPr>
              <a:t> на структура на </a:t>
            </a:r>
            <a:r>
              <a:rPr lang="ru-RU" sz="2400" b="1" dirty="0" err="1">
                <a:solidFill>
                  <a:schemeClr val="accent5"/>
                </a:solidFill>
                <a:latin typeface="Montserrat Alternates"/>
              </a:rPr>
              <a:t>разходите</a:t>
            </a:r>
            <a:r>
              <a:rPr lang="ru-RU" sz="2400" b="1" dirty="0">
                <a:solidFill>
                  <a:schemeClr val="accent5"/>
                </a:solidFill>
                <a:latin typeface="Montserrat Alternates"/>
              </a:rPr>
              <a:t> и приходите, и </a:t>
            </a:r>
            <a:r>
              <a:rPr lang="ru-RU" sz="2400" b="1" dirty="0" err="1">
                <a:solidFill>
                  <a:schemeClr val="accent5"/>
                </a:solidFill>
                <a:latin typeface="Montserrat Alternates"/>
              </a:rPr>
              <a:t>създаване</a:t>
            </a:r>
            <a:r>
              <a:rPr lang="ru-RU" sz="2400" b="1" dirty="0">
                <a:solidFill>
                  <a:schemeClr val="accent5"/>
                </a:solidFill>
                <a:latin typeface="Montserrat Alternates"/>
              </a:rPr>
              <a:t> на метод за </a:t>
            </a:r>
            <a:r>
              <a:rPr lang="ru-RU" sz="2400" b="1" dirty="0" err="1">
                <a:solidFill>
                  <a:schemeClr val="accent5"/>
                </a:solidFill>
                <a:latin typeface="Montserrat Alternates"/>
              </a:rPr>
              <a:t>реинвестиране</a:t>
            </a:r>
            <a:r>
              <a:rPr lang="ru-RU" sz="2400" b="1" dirty="0">
                <a:solidFill>
                  <a:schemeClr val="accent5"/>
                </a:solidFill>
                <a:latin typeface="Montserrat Alternates"/>
              </a:rPr>
              <a:t> на </a:t>
            </a:r>
            <a:r>
              <a:rPr lang="ru-RU" sz="2400" b="1" dirty="0" err="1">
                <a:solidFill>
                  <a:schemeClr val="accent5"/>
                </a:solidFill>
                <a:latin typeface="Montserrat Alternates"/>
              </a:rPr>
              <a:t>печалба</a:t>
            </a:r>
            <a:r>
              <a:rPr lang="ru-RU" sz="2400" b="1" dirty="0">
                <a:solidFill>
                  <a:schemeClr val="accent5"/>
                </a:solidFill>
                <a:latin typeface="Montserrat Alternates"/>
              </a:rPr>
              <a:t>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chemeClr val="accent5"/>
                </a:solidFill>
                <a:latin typeface="Montserrat Alternates"/>
              </a:rPr>
              <a:t>Идентифициране</a:t>
            </a:r>
            <a:r>
              <a:rPr lang="ru-RU" sz="2400" b="1" dirty="0">
                <a:solidFill>
                  <a:schemeClr val="accent5"/>
                </a:solidFill>
                <a:latin typeface="Montserrat Alternates"/>
              </a:rPr>
              <a:t> на потенциала за </a:t>
            </a:r>
            <a:r>
              <a:rPr lang="ru-RU" sz="2400" b="1" dirty="0" err="1">
                <a:solidFill>
                  <a:schemeClr val="accent5"/>
                </a:solidFill>
                <a:latin typeface="Montserrat Alternates"/>
              </a:rPr>
              <a:t>събиране</a:t>
            </a:r>
            <a:r>
              <a:rPr lang="ru-RU" sz="2400" b="1" dirty="0">
                <a:solidFill>
                  <a:schemeClr val="accent5"/>
                </a:solidFill>
                <a:latin typeface="Montserrat Alternates"/>
              </a:rPr>
              <a:t> и управление на </a:t>
            </a:r>
            <a:r>
              <a:rPr lang="ru-RU" sz="2400" b="1" dirty="0" err="1">
                <a:solidFill>
                  <a:schemeClr val="accent5"/>
                </a:solidFill>
                <a:latin typeface="Montserrat Alternates"/>
              </a:rPr>
              <a:t>данни</a:t>
            </a:r>
            <a:r>
              <a:rPr lang="ru-RU" sz="2400" b="1" dirty="0">
                <a:solidFill>
                  <a:schemeClr val="accent5"/>
                </a:solidFill>
                <a:latin typeface="Montserrat Alternates"/>
              </a:rPr>
              <a:t>.</a:t>
            </a:r>
            <a:endParaRPr lang="bg-BG" sz="2400" b="1" dirty="0">
              <a:solidFill>
                <a:schemeClr val="accent5"/>
              </a:solidFill>
              <a:latin typeface="Montserrat Alternate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92DE3-359F-47FC-8E74-17BB8EC5C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162" y="4895241"/>
            <a:ext cx="3978823" cy="19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1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18D5-A354-4F11-ABD1-C743A27D7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0" y="172402"/>
            <a:ext cx="1413892" cy="11782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1149B2-CE33-4D0E-B530-B8A698AC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837" y="564711"/>
            <a:ext cx="6656295" cy="1112481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Основни дейности</a:t>
            </a:r>
            <a:r>
              <a:rPr lang="en-US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:</a:t>
            </a:r>
            <a:r>
              <a:rPr lang="bg-BG" sz="3200" b="1" dirty="0">
                <a:solidFill>
                  <a:srgbClr val="0196D8"/>
                </a:solidFill>
                <a:latin typeface="Montserrat Alternates"/>
                <a:ea typeface="+mn-ea"/>
                <a:cs typeface="+mn-cs"/>
              </a:rPr>
              <a:t> </a:t>
            </a:r>
            <a:endParaRPr lang="bg-BG" sz="4000" b="1" dirty="0">
              <a:latin typeface="Montserrat Alternates" panose="00000500000000000000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693F6-AE37-446B-AEA4-71CAFAF82D1F}"/>
              </a:ext>
            </a:extLst>
          </p:cNvPr>
          <p:cNvSpPr txBox="1"/>
          <p:nvPr/>
        </p:nvSpPr>
        <p:spPr>
          <a:xfrm>
            <a:off x="5438966" y="1832228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>
              <a:latin typeface="Montserrat" panose="00000500000000000000" pitchFamily="50" charset="-52"/>
            </a:endParaRPr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64"/>
            <a:ext cx="1685365" cy="920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44742A-D2B2-4BAE-BBFB-C83D638A2D56}"/>
              </a:ext>
            </a:extLst>
          </p:cNvPr>
          <p:cNvSpPr txBox="1"/>
          <p:nvPr/>
        </p:nvSpPr>
        <p:spPr>
          <a:xfrm>
            <a:off x="993532" y="1575382"/>
            <a:ext cx="1027473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bg-BG" sz="2400" b="1" dirty="0">
                <a:solidFill>
                  <a:srgbClr val="B1C80C"/>
                </a:solidFill>
                <a:latin typeface="Montserrat Alternates"/>
              </a:rPr>
              <a:t>5. Осъществяване на 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работни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срещи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с представители на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заинтересованите</a:t>
            </a:r>
            <a:r>
              <a:rPr lang="ru-RU" sz="2400" b="1" dirty="0">
                <a:solidFill>
                  <a:srgbClr val="B1C80C"/>
                </a:solidFill>
                <a:latin typeface="Montserrat Alternates"/>
              </a:rPr>
              <a:t> </a:t>
            </a:r>
            <a:r>
              <a:rPr lang="ru-RU" sz="2400" b="1" dirty="0" err="1">
                <a:solidFill>
                  <a:srgbClr val="B1C80C"/>
                </a:solidFill>
                <a:latin typeface="Montserrat Alternates"/>
              </a:rPr>
              <a:t>страни</a:t>
            </a:r>
            <a:r>
              <a:rPr lang="bg-BG" sz="2400" b="1" dirty="0">
                <a:solidFill>
                  <a:srgbClr val="B1C80C"/>
                </a:solidFill>
                <a:latin typeface="Montserrat Alternates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F0AA39"/>
                </a:solidFill>
                <a:latin typeface="Montserrat Alternates"/>
              </a:rPr>
              <a:t>6. </a:t>
            </a:r>
            <a:r>
              <a:rPr lang="ru-RU" sz="2400" b="1" dirty="0" err="1">
                <a:solidFill>
                  <a:srgbClr val="F0AA39"/>
                </a:solidFill>
                <a:latin typeface="Montserrat Alternates"/>
              </a:rPr>
              <a:t>Информационна</a:t>
            </a:r>
            <a:r>
              <a:rPr lang="ru-RU" sz="2400" b="1" dirty="0">
                <a:solidFill>
                  <a:srgbClr val="F0AA39"/>
                </a:solidFill>
                <a:latin typeface="Montserrat Alternates"/>
              </a:rPr>
              <a:t> кампания</a:t>
            </a:r>
            <a:r>
              <a:rPr lang="bg-BG" sz="2400" b="1" dirty="0">
                <a:solidFill>
                  <a:srgbClr val="F0AA39"/>
                </a:solidFill>
                <a:latin typeface="Montserrat Alternates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196D8"/>
                </a:solidFill>
                <a:latin typeface="Montserrat Alternates"/>
              </a:rPr>
              <a:t>7. Посещения за обмен: </a:t>
            </a:r>
            <a:r>
              <a:rPr lang="ru-RU" sz="2400" b="1" dirty="0" err="1">
                <a:solidFill>
                  <a:srgbClr val="0196D8"/>
                </a:solidFill>
                <a:latin typeface="Montserrat Alternates"/>
              </a:rPr>
              <a:t>Тренто</a:t>
            </a:r>
            <a:r>
              <a:rPr lang="ru-RU" sz="2400" b="1" dirty="0">
                <a:solidFill>
                  <a:srgbClr val="0196D8"/>
                </a:solidFill>
                <a:latin typeface="Montserrat Alternates"/>
              </a:rPr>
              <a:t> (Италия) и </a:t>
            </a:r>
            <a:r>
              <a:rPr lang="ru-RU" sz="2400" b="1" dirty="0" err="1">
                <a:solidFill>
                  <a:srgbClr val="0196D8"/>
                </a:solidFill>
                <a:latin typeface="Montserrat Alternates"/>
              </a:rPr>
              <a:t>Враца</a:t>
            </a:r>
            <a:r>
              <a:rPr lang="ru-RU" sz="2400" b="1" dirty="0">
                <a:solidFill>
                  <a:srgbClr val="0196D8"/>
                </a:solidFill>
                <a:latin typeface="Montserrat Alternates"/>
              </a:rPr>
              <a:t> (</a:t>
            </a:r>
            <a:r>
              <a:rPr lang="ru-RU" sz="2400" b="1" dirty="0" err="1">
                <a:solidFill>
                  <a:srgbClr val="0196D8"/>
                </a:solidFill>
                <a:latin typeface="Montserrat Alternates"/>
              </a:rPr>
              <a:t>България</a:t>
            </a:r>
            <a:r>
              <a:rPr lang="ru-RU" sz="2400" b="1" dirty="0">
                <a:solidFill>
                  <a:srgbClr val="0196D8"/>
                </a:solidFill>
                <a:latin typeface="Montserrat Alternates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bg-BG" sz="2400" b="1" dirty="0">
                <a:solidFill>
                  <a:srgbClr val="B1C80C"/>
                </a:solidFill>
                <a:latin typeface="Montserrat Alternates"/>
              </a:rPr>
              <a:t>8. Споразумение за партньорство.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057B4-9594-492D-BFA7-9778E3D23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392" y="3429000"/>
            <a:ext cx="3178419" cy="307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73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1707</TotalTime>
  <Words>532</Words>
  <Application>Microsoft Office PowerPoint</Application>
  <PresentationFormat>Widescreen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Montserrat Alternates</vt:lpstr>
      <vt:lpstr>Times New Roman</vt:lpstr>
      <vt:lpstr>Wingdings</vt:lpstr>
      <vt:lpstr>Office Theme</vt:lpstr>
      <vt:lpstr>Пресконференция Пилотно действие  SOCIAL Dialogue for local development (SOCIAL-D),  в рамките на проект „Dialog” 27.09.2021 г.  </vt:lpstr>
      <vt:lpstr>PowerPoint Presentation</vt:lpstr>
      <vt:lpstr>PowerPoint Presentation</vt:lpstr>
      <vt:lpstr>Основни дейности: </vt:lpstr>
      <vt:lpstr>Основни дейности: </vt:lpstr>
      <vt:lpstr>Основни дейности: </vt:lpstr>
      <vt:lpstr>Основни дейности: </vt:lpstr>
      <vt:lpstr>Условия, при които могат да се предоставят услуги:</vt:lpstr>
      <vt:lpstr>Основни дейности: </vt:lpstr>
      <vt:lpstr>Благодаря за вниманието! Мая Милова Координатор проект Търговско-промишлена палата - Враца бул. Христо Ботев 24 3000 Враца, България Тел.: +359 92 660271 Мобилен: +359 878 598218 E-mail: cci-vr@cci-vratsa.org https://www.cci-vratsa.org/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Tsvetan Minyovski</dc:creator>
  <cp:lastModifiedBy>maja milova</cp:lastModifiedBy>
  <cp:revision>78</cp:revision>
  <cp:lastPrinted>2021-07-29T11:05:46Z</cp:lastPrinted>
  <dcterms:created xsi:type="dcterms:W3CDTF">2020-01-22T14:06:04Z</dcterms:created>
  <dcterms:modified xsi:type="dcterms:W3CDTF">2021-09-27T06:46:04Z</dcterms:modified>
</cp:coreProperties>
</file>